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4"/>
  </p:normalViewPr>
  <p:slideViewPr>
    <p:cSldViewPr snapToGrid="0" snapToObjects="1">
      <p:cViewPr varScale="1">
        <p:scale>
          <a:sx n="84" d="100"/>
          <a:sy n="84" d="100"/>
        </p:scale>
        <p:origin x="-146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84C8-38C5-4B4F-B257-5090288A673C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2164-2461-A34B-BC3D-F36D1DC5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1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84C8-38C5-4B4F-B257-5090288A673C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2164-2461-A34B-BC3D-F36D1DC5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5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84C8-38C5-4B4F-B257-5090288A673C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2164-2461-A34B-BC3D-F36D1DC5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3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84C8-38C5-4B4F-B257-5090288A673C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2164-2461-A34B-BC3D-F36D1DC5A49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4623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84C8-38C5-4B4F-B257-5090288A673C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2164-2461-A34B-BC3D-F36D1DC5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56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84C8-38C5-4B4F-B257-5090288A673C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2164-2461-A34B-BC3D-F36D1DC5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6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CN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CN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CN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84C8-38C5-4B4F-B257-5090288A673C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2164-2461-A34B-BC3D-F36D1DC5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1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84C8-38C5-4B4F-B257-5090288A673C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2164-2461-A34B-BC3D-F36D1DC5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90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84C8-38C5-4B4F-B257-5090288A673C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2164-2461-A34B-BC3D-F36D1DC5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28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84C8-38C5-4B4F-B257-5090288A673C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2164-2461-A34B-BC3D-F36D1DC5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6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84C8-38C5-4B4F-B257-5090288A673C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2164-2461-A34B-BC3D-F36D1DC5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81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84C8-38C5-4B4F-B257-5090288A673C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2164-2461-A34B-BC3D-F36D1DC5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6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84C8-38C5-4B4F-B257-5090288A673C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2164-2461-A34B-BC3D-F36D1DC5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65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84C8-38C5-4B4F-B257-5090288A673C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2164-2461-A34B-BC3D-F36D1DC5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45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84C8-38C5-4B4F-B257-5090288A673C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2164-2461-A34B-BC3D-F36D1DC5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0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84C8-38C5-4B4F-B257-5090288A673C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2164-2461-A34B-BC3D-F36D1DC5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84C8-38C5-4B4F-B257-5090288A673C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2164-2461-A34B-BC3D-F36D1DC5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3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CFC84C8-38C5-4B4F-B257-5090288A673C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68E2164-2461-A34B-BC3D-F36D1DC5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1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none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Courier New" charset="0"/>
        <a:buChar char="o"/>
        <a:defRPr sz="2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4213" y="4063762"/>
            <a:ext cx="26955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latin typeface="+mj-lt"/>
                <a:ea typeface="+mj-ea"/>
                <a:cs typeface="+mj-cs"/>
              </a:rPr>
              <a:t>Simon</a:t>
            </a:r>
            <a:r>
              <a:rPr lang="en-US" sz="1350" dirty="0"/>
              <a:t> </a:t>
            </a:r>
            <a:r>
              <a:rPr lang="en-US" sz="2700" b="1" dirty="0">
                <a:latin typeface="+mj-lt"/>
                <a:ea typeface="+mj-ea"/>
                <a:cs typeface="+mj-cs"/>
              </a:rPr>
              <a:t>Hudson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695438"/>
            <a:ext cx="8636000" cy="650083"/>
          </a:xfrm>
        </p:spPr>
        <p:txBody>
          <a:bodyPr>
            <a:normAutofit fontScale="90000"/>
          </a:bodyPr>
          <a:lstStyle/>
          <a:p>
            <a:r>
              <a:rPr lang="en-CA" dirty="0"/>
              <a:t>Chapter 11: Developing a Service Culture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240" y="695438"/>
            <a:ext cx="5292104" cy="616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1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Profile: Customer service ‘Kiwi-style’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0831" y="2214695"/>
            <a:ext cx="3759669" cy="4465505"/>
          </a:xfrm>
        </p:spPr>
        <p:txBody>
          <a:bodyPr>
            <a:normAutofit/>
          </a:bodyPr>
          <a:lstStyle/>
          <a:p>
            <a:r>
              <a:rPr lang="en-CA" dirty="0"/>
              <a:t>Customer service has to be key in heli-skiing </a:t>
            </a:r>
            <a:r>
              <a:rPr lang="en-CA" dirty="0" smtClean="0"/>
              <a:t>operations</a:t>
            </a:r>
            <a:endParaRPr lang="zh-CN" altLang="en-US" dirty="0" smtClean="0"/>
          </a:p>
          <a:p>
            <a:r>
              <a:rPr lang="en-CA" dirty="0"/>
              <a:t>Southern Lakes </a:t>
            </a:r>
            <a:r>
              <a:rPr lang="en-CA" dirty="0" err="1" smtClean="0"/>
              <a:t>Heliski</a:t>
            </a:r>
            <a:endParaRPr lang="zh-CN" altLang="en-US" dirty="0" smtClean="0"/>
          </a:p>
          <a:p>
            <a:pPr lvl="1">
              <a:buFont typeface="Arial" charset="0"/>
              <a:buChar char="•"/>
            </a:pPr>
            <a:r>
              <a:rPr lang="en-CA" dirty="0" smtClean="0"/>
              <a:t>safety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CA" dirty="0" smtClean="0"/>
              <a:t>customer satisfaction</a:t>
            </a:r>
            <a:endParaRPr lang="zh-CN" altLang="en-US" dirty="0" smtClean="0"/>
          </a:p>
          <a:p>
            <a:pPr lvl="1">
              <a:buFont typeface="Arial" charset="0"/>
              <a:buChar char="•"/>
            </a:pPr>
            <a:r>
              <a:rPr lang="en-CA" dirty="0"/>
              <a:t>well-trained guides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0" y="3009900"/>
            <a:ext cx="48577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41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Managing services promises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8039570" cy="3424107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F</a:t>
            </a:r>
            <a:r>
              <a:rPr lang="en-CA" dirty="0" smtClean="0"/>
              <a:t>our </a:t>
            </a:r>
            <a:r>
              <a:rPr lang="en-CA" dirty="0"/>
              <a:t>strategies </a:t>
            </a:r>
            <a:r>
              <a:rPr lang="en-CA" dirty="0" smtClean="0"/>
              <a:t>in </a:t>
            </a:r>
            <a:r>
              <a:rPr lang="en-CA" dirty="0"/>
              <a:t>managing service </a:t>
            </a:r>
            <a:r>
              <a:rPr lang="en-CA" dirty="0" smtClean="0"/>
              <a:t>promises</a:t>
            </a:r>
            <a:endParaRPr lang="zh-CN" altLang="en-US" dirty="0" smtClean="0"/>
          </a:p>
          <a:p>
            <a:r>
              <a:rPr lang="en-US" altLang="zh-CN" dirty="0"/>
              <a:t>M</a:t>
            </a:r>
            <a:r>
              <a:rPr lang="en-CA" dirty="0" err="1" smtClean="0"/>
              <a:t>arketing</a:t>
            </a:r>
            <a:r>
              <a:rPr lang="en-CA" dirty="0" smtClean="0"/>
              <a:t> </a:t>
            </a:r>
            <a:r>
              <a:rPr lang="en-CA" dirty="0"/>
              <a:t>communications </a:t>
            </a:r>
            <a:r>
              <a:rPr lang="en-CA" dirty="0" smtClean="0"/>
              <a:t>tools</a:t>
            </a:r>
            <a:endParaRPr lang="zh-CN" altLang="en-US" dirty="0" smtClean="0"/>
          </a:p>
          <a:p>
            <a:pPr lvl="1">
              <a:buFont typeface="Arial" charset="0"/>
              <a:buChar char="•"/>
            </a:pPr>
            <a:r>
              <a:rPr lang="en-CA" dirty="0"/>
              <a:t>print advertising, websites, sales promotions, public relations, direct marketing and personal </a:t>
            </a:r>
            <a:r>
              <a:rPr lang="en-CA" dirty="0" err="1" smtClean="0"/>
              <a:t>sellin</a:t>
            </a:r>
            <a:r>
              <a:rPr lang="en-US" altLang="zh-CN" dirty="0" smtClean="0"/>
              <a:t>g.</a:t>
            </a:r>
            <a:endParaRPr lang="zh-CN" altLang="en-US" dirty="0" smtClean="0"/>
          </a:p>
          <a:p>
            <a:pPr marL="228600" lvl="1">
              <a:spcBef>
                <a:spcPts val="1000"/>
              </a:spcBef>
              <a:buFont typeface="Courier New" charset="0"/>
              <a:buChar char="o"/>
            </a:pPr>
            <a:r>
              <a:rPr lang="en-US" altLang="zh-CN" dirty="0"/>
              <a:t>R</a:t>
            </a:r>
            <a:r>
              <a:rPr lang="en-CA" dirty="0" err="1" smtClean="0"/>
              <a:t>ealistic</a:t>
            </a:r>
            <a:r>
              <a:rPr lang="en-CA" dirty="0" smtClean="0"/>
              <a:t> promises</a:t>
            </a:r>
            <a:r>
              <a:rPr lang="zh-CN" altLang="en-US" dirty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/>
              <a:t>c</a:t>
            </a:r>
            <a:r>
              <a:rPr lang="en-CA" dirty="0" err="1" smtClean="0"/>
              <a:t>ommunication</a:t>
            </a:r>
            <a:r>
              <a:rPr lang="en-CA" dirty="0" smtClean="0"/>
              <a:t> mechanisms</a:t>
            </a:r>
            <a:endParaRPr lang="zh-CN" altLang="en-US" dirty="0" smtClean="0"/>
          </a:p>
          <a:p>
            <a:pPr marL="228600" lvl="1">
              <a:spcBef>
                <a:spcPts val="1000"/>
              </a:spcBef>
              <a:buFont typeface="Courier New" charset="0"/>
              <a:buChar char="o"/>
            </a:pPr>
            <a:r>
              <a:rPr lang="en-US" altLang="zh-CN" dirty="0"/>
              <a:t>S</a:t>
            </a:r>
            <a:r>
              <a:rPr lang="en-CA" dirty="0" err="1" smtClean="0"/>
              <a:t>ervice</a:t>
            </a:r>
            <a:r>
              <a:rPr lang="en-CA" dirty="0" smtClean="0"/>
              <a:t> </a:t>
            </a:r>
            <a:r>
              <a:rPr lang="en-CA" dirty="0"/>
              <a:t>guarantee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9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Four strategies that are effective in managing service promises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图片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14695"/>
            <a:ext cx="4000500" cy="390670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342223" y="6273798"/>
            <a:ext cx="4262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Times New Roman" charset="0"/>
                <a:ea typeface="Calibri" charset="0"/>
              </a:rPr>
              <a:t>Source: Adapted from </a:t>
            </a:r>
            <a:r>
              <a:rPr lang="en-CA" dirty="0" err="1">
                <a:latin typeface="Times New Roman" charset="0"/>
                <a:ea typeface="Calibri" charset="0"/>
              </a:rPr>
              <a:t>Zeithaml</a:t>
            </a:r>
            <a:r>
              <a:rPr lang="en-CA" dirty="0">
                <a:latin typeface="Times New Roman" charset="0"/>
                <a:ea typeface="Calibri" charset="0"/>
              </a:rPr>
              <a:t> et al., 2007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7408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Service recovery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2" y="1922593"/>
            <a:ext cx="7772870" cy="3424107"/>
          </a:xfrm>
        </p:spPr>
        <p:txBody>
          <a:bodyPr>
            <a:noAutofit/>
          </a:bodyPr>
          <a:lstStyle/>
          <a:p>
            <a:r>
              <a:rPr lang="en-CA" dirty="0"/>
              <a:t>The service recovery paradox</a:t>
            </a:r>
            <a:endParaRPr lang="en-US" dirty="0"/>
          </a:p>
          <a:p>
            <a:r>
              <a:rPr lang="en-CA" dirty="0"/>
              <a:t>The service recovery process</a:t>
            </a:r>
            <a:endParaRPr lang="en-US" dirty="0"/>
          </a:p>
          <a:p>
            <a:pPr lvl="1">
              <a:buFont typeface="Arial" charset="0"/>
              <a:buChar char="•"/>
            </a:pPr>
            <a:r>
              <a:rPr lang="en-CA" dirty="0"/>
              <a:t>Apology</a:t>
            </a:r>
            <a:endParaRPr lang="en-US" dirty="0"/>
          </a:p>
          <a:p>
            <a:pPr lvl="1">
              <a:buFont typeface="Arial" charset="0"/>
              <a:buChar char="•"/>
            </a:pPr>
            <a:r>
              <a:rPr lang="en-CA" dirty="0"/>
              <a:t>Urgent reinstatement</a:t>
            </a:r>
            <a:endParaRPr lang="en-US" dirty="0"/>
          </a:p>
          <a:p>
            <a:pPr lvl="1">
              <a:buFont typeface="Arial" charset="0"/>
              <a:buChar char="•"/>
            </a:pPr>
            <a:r>
              <a:rPr lang="en-CA" dirty="0"/>
              <a:t>Empathy</a:t>
            </a:r>
            <a:r>
              <a:rPr lang="en-US" dirty="0"/>
              <a:t> </a:t>
            </a:r>
            <a:endParaRPr lang="zh-CN" altLang="en-US" dirty="0" smtClean="0"/>
          </a:p>
          <a:p>
            <a:pPr lvl="1">
              <a:buFont typeface="Arial" charset="0"/>
              <a:buChar char="•"/>
            </a:pPr>
            <a:r>
              <a:rPr lang="en-CA" dirty="0"/>
              <a:t>Symbolic atonement</a:t>
            </a:r>
            <a:endParaRPr lang="en-US" dirty="0"/>
          </a:p>
          <a:p>
            <a:pPr lvl="1">
              <a:buFont typeface="Arial" charset="0"/>
              <a:buChar char="•"/>
            </a:pPr>
            <a:r>
              <a:rPr lang="en-CA" dirty="0" smtClean="0"/>
              <a:t>Follow-up</a:t>
            </a:r>
            <a:endParaRPr lang="zh-CN" altLang="en-US" dirty="0" smtClean="0"/>
          </a:p>
          <a:p>
            <a:pPr marL="228600" lvl="1">
              <a:spcBef>
                <a:spcPts val="1000"/>
              </a:spcBef>
              <a:buFont typeface="Courier New" charset="0"/>
              <a:buChar char="o"/>
            </a:pPr>
            <a:r>
              <a:rPr lang="en-CA" dirty="0"/>
              <a:t>The consequences of an effective recovery process</a:t>
            </a:r>
            <a:endParaRPr lang="en-US" dirty="0"/>
          </a:p>
          <a:p>
            <a:pPr lvl="1">
              <a:buFont typeface="Arial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69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service recovery paradox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20" y="1926958"/>
            <a:ext cx="7120280" cy="4092843"/>
          </a:xfrm>
        </p:spPr>
      </p:pic>
      <p:sp>
        <p:nvSpPr>
          <p:cNvPr id="5" name="Rectangle 4"/>
          <p:cNvSpPr/>
          <p:nvPr/>
        </p:nvSpPr>
        <p:spPr>
          <a:xfrm>
            <a:off x="4464204" y="6292334"/>
            <a:ext cx="4195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1800" dirty="0">
                <a:latin typeface="Times New Roman" charset="0"/>
                <a:ea typeface="ＭＳ 明朝" charset="-128"/>
              </a:rPr>
              <a:t>Source: A</a:t>
            </a:r>
            <a:r>
              <a:rPr lang="en-US" kern="1800" dirty="0">
                <a:latin typeface="Times New Roman" charset="0"/>
                <a:ea typeface="Times New Roman" charset="0"/>
              </a:rPr>
              <a:t>dapted from </a:t>
            </a:r>
            <a:r>
              <a:rPr lang="en-US" kern="1800" dirty="0" err="1">
                <a:latin typeface="Times New Roman" charset="0"/>
                <a:ea typeface="Times New Roman" charset="0"/>
              </a:rPr>
              <a:t>Schindlholzer</a:t>
            </a:r>
            <a:r>
              <a:rPr lang="en-US" kern="1800" dirty="0">
                <a:latin typeface="Times New Roman" charset="0"/>
                <a:ea typeface="Times New Roman" charset="0"/>
              </a:rPr>
              <a:t>, 2008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642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Customer Complaint Iceberg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30" y="1828800"/>
            <a:ext cx="763317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803802" y="6248398"/>
            <a:ext cx="3464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Source: </a:t>
            </a:r>
            <a:r>
              <a:rPr lang="en-CA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Adapted from TARP, 1979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8254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Case study: Customer-centric service at Steamboat Springs 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5118570" cy="3424107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Steamboat</a:t>
            </a:r>
            <a:endParaRPr lang="zh-CN" altLang="en-US" dirty="0" smtClean="0"/>
          </a:p>
          <a:p>
            <a:pPr lvl="1">
              <a:buFont typeface="Arial" charset="0"/>
              <a:buChar char="•"/>
            </a:pPr>
            <a:r>
              <a:rPr lang="en-CA" dirty="0"/>
              <a:t>Western-style, family-friendly </a:t>
            </a:r>
            <a:r>
              <a:rPr lang="en-CA" dirty="0" smtClean="0"/>
              <a:t>atmosphere</a:t>
            </a:r>
            <a:endParaRPr lang="zh-CN" altLang="en-US" dirty="0" smtClean="0"/>
          </a:p>
          <a:p>
            <a:pPr marL="228600" lvl="1">
              <a:spcBef>
                <a:spcPts val="1000"/>
              </a:spcBef>
              <a:buFont typeface="Courier New" charset="0"/>
              <a:buChar char="o"/>
            </a:pPr>
            <a:r>
              <a:rPr lang="en-CA" dirty="0"/>
              <a:t>Improving customer service is </a:t>
            </a:r>
            <a:r>
              <a:rPr lang="en-CA" dirty="0" smtClean="0"/>
              <a:t>a </a:t>
            </a:r>
            <a:r>
              <a:rPr lang="en-CA" dirty="0"/>
              <a:t>trend in ski </a:t>
            </a:r>
            <a:r>
              <a:rPr lang="en-CA" dirty="0" smtClean="0"/>
              <a:t>resorts</a:t>
            </a:r>
            <a:endParaRPr lang="zh-CN" altLang="en-US" dirty="0" smtClean="0"/>
          </a:p>
          <a:p>
            <a:pPr marL="228600" lvl="1">
              <a:spcBef>
                <a:spcPts val="1000"/>
              </a:spcBef>
              <a:buFont typeface="Courier New" charset="0"/>
              <a:buChar char="o"/>
            </a:pPr>
            <a:r>
              <a:rPr lang="en-CA" dirty="0" smtClean="0"/>
              <a:t>SSRC </a:t>
            </a:r>
            <a:r>
              <a:rPr lang="en-CA" dirty="0"/>
              <a:t>guidelines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254" y="3439254"/>
            <a:ext cx="3418746" cy="34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21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Topic</a:t>
            </a:r>
            <a:r>
              <a:rPr lang="zh-CN" altLang="en-US" dirty="0" smtClean="0"/>
              <a:t> </a:t>
            </a:r>
            <a:r>
              <a:rPr lang="en-US" altLang="zh-CN" dirty="0" smtClean="0"/>
              <a:t>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/>
              <a:t>Why service excellence is so critical</a:t>
            </a:r>
            <a:endParaRPr lang="en-US" dirty="0"/>
          </a:p>
          <a:p>
            <a:r>
              <a:rPr lang="en-CA" dirty="0"/>
              <a:t>Creating a service culture</a:t>
            </a:r>
            <a:endParaRPr lang="en-US" dirty="0"/>
          </a:p>
          <a:p>
            <a:r>
              <a:rPr lang="en-CA" dirty="0"/>
              <a:t>Converting guests into apostles</a:t>
            </a:r>
            <a:endParaRPr lang="en-US" dirty="0"/>
          </a:p>
          <a:p>
            <a:r>
              <a:rPr lang="en-CA" dirty="0"/>
              <a:t>Managing service promises</a:t>
            </a:r>
            <a:endParaRPr lang="en-US" dirty="0"/>
          </a:p>
          <a:p>
            <a:r>
              <a:rPr lang="en-CA" dirty="0"/>
              <a:t>Service recovery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9306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18519"/>
            <a:ext cx="8168553" cy="1576448"/>
          </a:xfrm>
        </p:spPr>
        <p:txBody>
          <a:bodyPr>
            <a:normAutofit/>
          </a:bodyPr>
          <a:lstStyle/>
          <a:p>
            <a:r>
              <a:rPr lang="en-CA" dirty="0"/>
              <a:t>Spotlight 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en-CA" dirty="0" smtClean="0"/>
              <a:t>Andrew </a:t>
            </a:r>
            <a:r>
              <a:rPr lang="en-CA" dirty="0"/>
              <a:t>Dunn: </a:t>
            </a:r>
            <a:r>
              <a:rPr lang="en-CA" dirty="0" smtClean="0"/>
              <a:t>From </a:t>
            </a:r>
            <a:r>
              <a:rPr lang="en-CA" dirty="0"/>
              <a:t>bacon to beluga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9430" y="2087693"/>
            <a:ext cx="4191470" cy="4059107"/>
          </a:xfrm>
        </p:spPr>
        <p:txBody>
          <a:bodyPr>
            <a:noAutofit/>
          </a:bodyPr>
          <a:lstStyle/>
          <a:p>
            <a:pPr marL="228600" lvl="1">
              <a:spcBef>
                <a:spcPts val="1000"/>
              </a:spcBef>
              <a:buFont typeface="Courier New" charset="0"/>
              <a:buChar char="o"/>
            </a:pPr>
            <a:r>
              <a:rPr lang="en-US" altLang="zh-CN" sz="2400" dirty="0" smtClean="0"/>
              <a:t>H</a:t>
            </a:r>
            <a:r>
              <a:rPr lang="en-CA" sz="2400" dirty="0" err="1" smtClean="0"/>
              <a:t>igh</a:t>
            </a:r>
            <a:r>
              <a:rPr lang="en-CA" sz="2400" dirty="0" smtClean="0"/>
              <a:t>-spending </a:t>
            </a:r>
            <a:r>
              <a:rPr lang="en-CA" sz="2400" dirty="0"/>
              <a:t>clientele is relatively recession-proof</a:t>
            </a:r>
            <a:endParaRPr lang="zh-CN" altLang="en-US" sz="2400" dirty="0"/>
          </a:p>
          <a:p>
            <a:pPr marL="228600" lvl="1">
              <a:spcBef>
                <a:spcPts val="1000"/>
              </a:spcBef>
              <a:buFont typeface="Courier New" charset="0"/>
              <a:buChar char="o"/>
            </a:pPr>
            <a:r>
              <a:rPr lang="en-US" altLang="zh-CN" sz="2400" dirty="0" smtClean="0"/>
              <a:t>F</a:t>
            </a:r>
            <a:r>
              <a:rPr lang="en-CA" sz="2400" dirty="0" err="1" smtClean="0"/>
              <a:t>ocus</a:t>
            </a:r>
            <a:r>
              <a:rPr lang="en-US" altLang="zh-CN" sz="2400" dirty="0"/>
              <a:t>e</a:t>
            </a:r>
            <a:r>
              <a:rPr lang="en-CA" sz="2400" dirty="0"/>
              <a:t> on guest loyalty and brand enhancement</a:t>
            </a:r>
            <a:endParaRPr lang="zh-CN" altLang="en-US" sz="2400" dirty="0"/>
          </a:p>
          <a:p>
            <a:pPr marL="228600" lvl="1">
              <a:spcBef>
                <a:spcPts val="1000"/>
              </a:spcBef>
              <a:buFont typeface="Courier New" charset="0"/>
              <a:buChar char="o"/>
            </a:pPr>
            <a:r>
              <a:rPr lang="en-US" altLang="zh-CN" sz="2400" dirty="0"/>
              <a:t>S</a:t>
            </a:r>
            <a:r>
              <a:rPr lang="en-GB" sz="2400" dirty="0" err="1" smtClean="0"/>
              <a:t>kiing</a:t>
            </a:r>
            <a:r>
              <a:rPr lang="en-GB" sz="2400" dirty="0" smtClean="0"/>
              <a:t> </a:t>
            </a:r>
            <a:r>
              <a:rPr lang="en-GB" sz="2400" dirty="0"/>
              <a:t>has changed beyond recognition</a:t>
            </a:r>
            <a:endParaRPr lang="zh-CN" altLang="en-US" sz="2400" dirty="0"/>
          </a:p>
          <a:p>
            <a:pPr marL="228600" lvl="1">
              <a:spcBef>
                <a:spcPts val="1000"/>
              </a:spcBef>
              <a:buFont typeface="Courier New" charset="0"/>
              <a:buChar char="o"/>
            </a:pPr>
            <a:r>
              <a:rPr lang="en-US" altLang="zh-CN" sz="2400" dirty="0"/>
              <a:t>T</a:t>
            </a:r>
            <a:r>
              <a:rPr lang="en-GB" sz="2400" dirty="0" smtClean="0"/>
              <a:t>he </a:t>
            </a:r>
            <a:r>
              <a:rPr lang="en-GB" sz="2400" dirty="0"/>
              <a:t>importance of the family in today’s marketplace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420" y="2087693"/>
            <a:ext cx="4640580" cy="309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05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service excellence is so critical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Service </a:t>
            </a:r>
            <a:r>
              <a:rPr lang="en-CA" dirty="0" smtClean="0"/>
              <a:t>quality</a:t>
            </a:r>
            <a:endParaRPr lang="zh-CN" altLang="en-US" dirty="0" smtClean="0"/>
          </a:p>
          <a:p>
            <a:pPr lvl="1">
              <a:buFont typeface="Arial" charset="0"/>
              <a:buChar char="•"/>
            </a:pPr>
            <a:r>
              <a:rPr lang="en-CA" dirty="0"/>
              <a:t>reliability, assurance, empathy, responsiveness, and </a:t>
            </a:r>
            <a:r>
              <a:rPr lang="en-CA" dirty="0" smtClean="0"/>
              <a:t>tangibles</a:t>
            </a:r>
            <a:endParaRPr lang="zh-CN" altLang="en-US" dirty="0" smtClean="0"/>
          </a:p>
          <a:p>
            <a:pPr marL="228600" lvl="1">
              <a:spcBef>
                <a:spcPts val="1000"/>
              </a:spcBef>
              <a:buFont typeface="Courier New" charset="0"/>
              <a:buChar char="o"/>
            </a:pPr>
            <a:r>
              <a:rPr lang="en-US" altLang="zh-CN" dirty="0"/>
              <a:t>C</a:t>
            </a:r>
            <a:r>
              <a:rPr lang="en-CA" dirty="0" err="1"/>
              <a:t>ustomer</a:t>
            </a:r>
            <a:r>
              <a:rPr lang="en-CA" dirty="0"/>
              <a:t> </a:t>
            </a:r>
            <a:r>
              <a:rPr lang="en-CA" dirty="0" smtClean="0"/>
              <a:t>satisfaction</a:t>
            </a:r>
            <a:endParaRPr lang="zh-CN" altLang="en-US" dirty="0" smtClean="0"/>
          </a:p>
          <a:p>
            <a:pPr marL="228600" lvl="1">
              <a:spcBef>
                <a:spcPts val="1000"/>
              </a:spcBef>
              <a:buFont typeface="Courier New" charset="0"/>
              <a:buChar char="o"/>
            </a:pPr>
            <a:r>
              <a:rPr lang="en-US" altLang="zh-CN" dirty="0"/>
              <a:t>S</a:t>
            </a:r>
            <a:r>
              <a:rPr lang="en-GB" dirty="0" smtClean="0"/>
              <a:t>pend </a:t>
            </a:r>
            <a:r>
              <a:rPr lang="en-GB" dirty="0"/>
              <a:t>more on service </a:t>
            </a:r>
            <a:r>
              <a:rPr lang="en-GB" dirty="0" smtClean="0"/>
              <a:t>excellence</a:t>
            </a:r>
            <a:endParaRPr lang="zh-CN" altLang="en-US" dirty="0" smtClean="0"/>
          </a:p>
          <a:p>
            <a:pPr marL="228600" lvl="1">
              <a:spcBef>
                <a:spcPts val="1000"/>
              </a:spcBef>
              <a:buFont typeface="Courier New" charset="0"/>
              <a:buChar char="o"/>
            </a:pPr>
            <a:r>
              <a:rPr lang="en-US" altLang="zh-CN" dirty="0"/>
              <a:t>S</a:t>
            </a:r>
            <a:r>
              <a:rPr lang="en-CA" dirty="0" err="1" smtClean="0"/>
              <a:t>ervice</a:t>
            </a:r>
            <a:r>
              <a:rPr lang="en-CA" dirty="0" smtClean="0"/>
              <a:t> </a:t>
            </a:r>
            <a:r>
              <a:rPr lang="en-CA" dirty="0"/>
              <a:t>profit chain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6736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service profit chain</a:t>
            </a:r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4" y="2214695"/>
            <a:ext cx="8640274" cy="3411503"/>
          </a:xfrm>
        </p:spPr>
      </p:pic>
      <p:sp>
        <p:nvSpPr>
          <p:cNvPr id="5" name="Rectangle 4"/>
          <p:cNvSpPr/>
          <p:nvPr/>
        </p:nvSpPr>
        <p:spPr>
          <a:xfrm>
            <a:off x="4535048" y="6203434"/>
            <a:ext cx="4134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Times New Roman" charset="0"/>
                <a:ea typeface="ＭＳ 明朝" charset="-128"/>
              </a:rPr>
              <a:t>Source: Adapted from </a:t>
            </a:r>
            <a:r>
              <a:rPr lang="en-US" dirty="0" err="1">
                <a:latin typeface="Times New Roman" charset="0"/>
                <a:ea typeface="Calibri" charset="0"/>
              </a:rPr>
              <a:t>Heskett</a:t>
            </a:r>
            <a:r>
              <a:rPr lang="en-US" dirty="0">
                <a:latin typeface="Times New Roman" charset="0"/>
                <a:ea typeface="Calibri" charset="0"/>
              </a:rPr>
              <a:t> et al., 1997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7129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Lifetime value of a skier/snowboarder starting at the age of 10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65592430"/>
              </p:ext>
            </p:extLst>
          </p:nvPr>
        </p:nvGraphicFramePr>
        <p:xfrm>
          <a:off x="1117599" y="2214699"/>
          <a:ext cx="7175501" cy="3589201"/>
        </p:xfrm>
        <a:graphic>
          <a:graphicData uri="http://schemas.openxmlformats.org/drawingml/2006/table">
            <a:tbl>
              <a:tblPr firstRow="1" firstCol="1" bandRow="1"/>
              <a:tblGrid>
                <a:gridCol w="1906168"/>
                <a:gridCol w="1395235"/>
                <a:gridCol w="1263293"/>
                <a:gridCol w="1094854"/>
                <a:gridCol w="1515951"/>
              </a:tblGrid>
              <a:tr h="3262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Item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Retail price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Units/Year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Years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Total ($)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62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Skis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$358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0.2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35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$2,506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62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Boots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$283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0.2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35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$1,981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62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Bindings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$164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0.2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35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$1,148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62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Apparel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$218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0.1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35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$763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62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Accessories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$34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1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35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$1,190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62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Lifts tickets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$71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10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35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$24,850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62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Food/beverage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$34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10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35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$11,900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62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Lodging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$203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4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35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$28,420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62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TOTAL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 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 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 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$72,758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62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 err="1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Avg</a:t>
                      </a:r>
                      <a:r>
                        <a:rPr lang="en-US" sz="1800" b="1" kern="100" dirty="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/Year</a:t>
                      </a:r>
                      <a:endParaRPr lang="en-US" sz="1800" kern="100" dirty="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 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 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 </a:t>
                      </a:r>
                      <a:endParaRPr lang="en-US" sz="1800" kern="10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$2,079</a:t>
                      </a:r>
                      <a:endParaRPr lang="en-US" sz="1800" kern="100" dirty="0"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870200" y="6204635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latin typeface="Times New Roman" charset="0"/>
                <a:ea typeface="Calibri" charset="0"/>
              </a:rPr>
              <a:t>Source: Adapted from </a:t>
            </a:r>
            <a:r>
              <a:rPr lang="en-CA" dirty="0" err="1">
                <a:latin typeface="Times New Roman" charset="0"/>
                <a:ea typeface="Calibri" charset="0"/>
              </a:rPr>
              <a:t>Snowsports</a:t>
            </a:r>
            <a:r>
              <a:rPr lang="en-CA" dirty="0">
                <a:latin typeface="Times New Roman" charset="0"/>
                <a:ea typeface="Calibri" charset="0"/>
              </a:rPr>
              <a:t> Industries America, 2012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7514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Creating a service culture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8255470" cy="3424107"/>
          </a:xfrm>
        </p:spPr>
        <p:txBody>
          <a:bodyPr>
            <a:normAutofit/>
          </a:bodyPr>
          <a:lstStyle/>
          <a:p>
            <a:r>
              <a:rPr lang="en-US" altLang="zh-CN" dirty="0"/>
              <a:t>S</a:t>
            </a:r>
            <a:r>
              <a:rPr lang="en-CA" dirty="0" err="1" smtClean="0"/>
              <a:t>ervice</a:t>
            </a:r>
            <a:r>
              <a:rPr lang="en-CA" dirty="0" smtClean="0"/>
              <a:t> culture</a:t>
            </a:r>
            <a:endParaRPr lang="zh-CN" altLang="en-US" dirty="0" smtClean="0"/>
          </a:p>
          <a:p>
            <a:pPr lvl="1">
              <a:buFont typeface="Arial" charset="0"/>
              <a:buChar char="•"/>
            </a:pPr>
            <a:r>
              <a:rPr lang="en-CA" dirty="0"/>
              <a:t>policies, procedures, reward systems, and </a:t>
            </a:r>
            <a:r>
              <a:rPr lang="en-CA" dirty="0" smtClean="0"/>
              <a:t>actions</a:t>
            </a:r>
            <a:endParaRPr lang="zh-CN" altLang="en-US" dirty="0" smtClean="0"/>
          </a:p>
          <a:p>
            <a:r>
              <a:rPr lang="en-US" altLang="zh-CN" dirty="0"/>
              <a:t>S</a:t>
            </a:r>
            <a:r>
              <a:rPr lang="en-CA" dirty="0" err="1" smtClean="0"/>
              <a:t>ervice</a:t>
            </a:r>
            <a:r>
              <a:rPr lang="en-CA" dirty="0" smtClean="0"/>
              <a:t> </a:t>
            </a:r>
            <a:r>
              <a:rPr lang="en-CA" dirty="0"/>
              <a:t>marketing </a:t>
            </a:r>
            <a:r>
              <a:rPr lang="en-CA" dirty="0" smtClean="0"/>
              <a:t>program</a:t>
            </a:r>
            <a:endParaRPr lang="zh-CN" altLang="en-US" dirty="0" smtClean="0"/>
          </a:p>
          <a:p>
            <a:r>
              <a:rPr lang="en-US" altLang="zh-CN" dirty="0"/>
              <a:t>E</a:t>
            </a:r>
            <a:r>
              <a:rPr lang="en-CA" dirty="0" smtClean="0"/>
              <a:t>stablish </a:t>
            </a:r>
            <a:r>
              <a:rPr lang="en-CA" dirty="0"/>
              <a:t>a service culture </a:t>
            </a:r>
            <a:r>
              <a:rPr lang="en-CA" dirty="0" smtClean="0"/>
              <a:t>easier </a:t>
            </a:r>
            <a:r>
              <a:rPr lang="en-CA" dirty="0"/>
              <a:t>in </a:t>
            </a:r>
            <a:r>
              <a:rPr lang="en-US" altLang="zh-CN" dirty="0" smtClean="0"/>
              <a:t>some</a:t>
            </a:r>
            <a:r>
              <a:rPr lang="zh-CN" altLang="en-US" dirty="0" smtClean="0"/>
              <a:t> </a:t>
            </a:r>
            <a:r>
              <a:rPr lang="en-US" altLang="zh-CN" dirty="0" smtClean="0"/>
              <a:t>places</a:t>
            </a:r>
            <a:endParaRPr lang="zh-CN" altLang="en-US" dirty="0" smtClean="0"/>
          </a:p>
          <a:p>
            <a:r>
              <a:rPr lang="en-US" dirty="0" smtClean="0"/>
              <a:t>E</a:t>
            </a:r>
            <a:r>
              <a:rPr lang="en-CA" dirty="0" err="1" smtClean="0"/>
              <a:t>mployees</a:t>
            </a:r>
            <a:r>
              <a:rPr lang="en-CA" dirty="0" smtClean="0"/>
              <a:t> trained </a:t>
            </a:r>
            <a:r>
              <a:rPr lang="en-CA" dirty="0"/>
              <a:t>based on certain specific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2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Converting guests into apostles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T</a:t>
            </a:r>
            <a:r>
              <a:rPr lang="en-CA" dirty="0" smtClean="0"/>
              <a:t>he </a:t>
            </a:r>
            <a:r>
              <a:rPr lang="en-CA" dirty="0"/>
              <a:t>Apostle </a:t>
            </a:r>
            <a:r>
              <a:rPr lang="en-CA" dirty="0" smtClean="0"/>
              <a:t>Model</a:t>
            </a:r>
            <a:endParaRPr lang="zh-CN" altLang="en-US" dirty="0" smtClean="0"/>
          </a:p>
          <a:p>
            <a:pPr lvl="1">
              <a:buFont typeface="Arial" charset="0"/>
              <a:buChar char="•"/>
            </a:pPr>
            <a:r>
              <a:rPr lang="en-CA" dirty="0" smtClean="0"/>
              <a:t>Loyalists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CA" dirty="0"/>
              <a:t>high satisfaction and high loyalty</a:t>
            </a:r>
            <a:r>
              <a:rPr lang="en-US" dirty="0"/>
              <a:t> </a:t>
            </a:r>
            <a:endParaRPr lang="zh-CN" altLang="en-US" dirty="0"/>
          </a:p>
          <a:p>
            <a:pPr lvl="1">
              <a:buFont typeface="Arial" charset="0"/>
              <a:buChar char="•"/>
            </a:pPr>
            <a:r>
              <a:rPr lang="en-CA" dirty="0" smtClean="0"/>
              <a:t>Hostages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smtClean="0"/>
              <a:t>low</a:t>
            </a:r>
            <a:r>
              <a:rPr lang="zh-CN" altLang="en-US" dirty="0" smtClean="0"/>
              <a:t> </a:t>
            </a:r>
            <a:r>
              <a:rPr lang="en-CA" dirty="0" smtClean="0"/>
              <a:t>satisfaction </a:t>
            </a:r>
            <a:r>
              <a:rPr lang="en-CA" dirty="0"/>
              <a:t>and high loyalty</a:t>
            </a:r>
            <a:r>
              <a:rPr lang="en-US" dirty="0"/>
              <a:t> </a:t>
            </a:r>
            <a:endParaRPr lang="zh-CN" altLang="en-US" dirty="0"/>
          </a:p>
          <a:p>
            <a:pPr lvl="1">
              <a:buFont typeface="Arial" charset="0"/>
              <a:buChar char="•"/>
            </a:pPr>
            <a:r>
              <a:rPr lang="en-CA" dirty="0" smtClean="0"/>
              <a:t>Mercenaries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CA" dirty="0"/>
              <a:t>high satisfaction, but low loyalty</a:t>
            </a:r>
            <a:r>
              <a:rPr lang="en-US" dirty="0"/>
              <a:t> </a:t>
            </a:r>
            <a:endParaRPr lang="zh-CN" altLang="en-US" dirty="0"/>
          </a:p>
          <a:p>
            <a:pPr lvl="1">
              <a:buFont typeface="Arial" charset="0"/>
              <a:buChar char="•"/>
            </a:pPr>
            <a:r>
              <a:rPr lang="en-CA" dirty="0" smtClean="0"/>
              <a:t>Defectors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CA" dirty="0"/>
              <a:t>low satisfaction and low loyalty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509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Apostle Model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18" y="1985963"/>
            <a:ext cx="7660227" cy="3767137"/>
          </a:xfrm>
        </p:spPr>
      </p:pic>
      <p:sp>
        <p:nvSpPr>
          <p:cNvPr id="6" name="Rectangle 5"/>
          <p:cNvSpPr/>
          <p:nvPr/>
        </p:nvSpPr>
        <p:spPr>
          <a:xfrm>
            <a:off x="4247684" y="6152634"/>
            <a:ext cx="4311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Times New Roman" charset="0"/>
                <a:ea typeface="Calibri" charset="0"/>
              </a:rPr>
              <a:t>Source: Adapted from Jones &amp; </a:t>
            </a:r>
            <a:r>
              <a:rPr lang="en-CA" dirty="0" err="1">
                <a:latin typeface="Times New Roman" charset="0"/>
                <a:ea typeface="Calibri" charset="0"/>
              </a:rPr>
              <a:t>Sasser</a:t>
            </a:r>
            <a:r>
              <a:rPr lang="en-CA" dirty="0">
                <a:latin typeface="Times New Roman" charset="0"/>
                <a:ea typeface="Calibri" charset="0"/>
              </a:rPr>
              <a:t>, 1995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5336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492</TotalTime>
  <Words>447</Words>
  <Application>Microsoft Macintosh PowerPoint</Application>
  <PresentationFormat>On-screen Show (4:3)</PresentationFormat>
  <Paragraphs>123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Droplet</vt:lpstr>
      <vt:lpstr>Chapter 11: Developing a Service Culture     </vt:lpstr>
      <vt:lpstr>Topic Covered</vt:lpstr>
      <vt:lpstr>Spotlight  Andrew Dunn: From bacon to beluga </vt:lpstr>
      <vt:lpstr>Why service excellence is so critical </vt:lpstr>
      <vt:lpstr>The service profit chain </vt:lpstr>
      <vt:lpstr>Lifetime value of a skier/snowboarder starting at the age of 10 </vt:lpstr>
      <vt:lpstr>Creating a service culture </vt:lpstr>
      <vt:lpstr>Converting guests into apostles  </vt:lpstr>
      <vt:lpstr>The Apostle Model </vt:lpstr>
      <vt:lpstr>Profile: Customer service ‘Kiwi-style’ </vt:lpstr>
      <vt:lpstr>Managing services promises </vt:lpstr>
      <vt:lpstr>Four strategies that are effective in managing service promises </vt:lpstr>
      <vt:lpstr>Service recovery </vt:lpstr>
      <vt:lpstr>The service recovery paradox </vt:lpstr>
      <vt:lpstr>The Customer Complaint Iceberg </vt:lpstr>
      <vt:lpstr>Case study: Customer-centric service at Steamboat Springs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LI, JING</dc:creator>
  <cp:lastModifiedBy>Simon Hudson</cp:lastModifiedBy>
  <cp:revision>19</cp:revision>
  <dcterms:created xsi:type="dcterms:W3CDTF">2015-11-17T23:12:07Z</dcterms:created>
  <dcterms:modified xsi:type="dcterms:W3CDTF">2015-11-22T22:38:44Z</dcterms:modified>
</cp:coreProperties>
</file>